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4"/>
  </p:notesMasterIdLst>
  <p:handoutMasterIdLst>
    <p:handoutMasterId r:id="rId5"/>
  </p:handoutMasterIdLst>
  <p:sldIdLst>
    <p:sldId id="438" r:id="rId3"/>
  </p:sldIdLst>
  <p:sldSz cx="6858000" cy="9144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1">
          <p15:clr>
            <a:srgbClr val="A4A3A4"/>
          </p15:clr>
        </p15:guide>
        <p15:guide id="2" pos="2108">
          <p15:clr>
            <a:srgbClr val="A4A3A4"/>
          </p15:clr>
        </p15:guide>
        <p15:guide id="3" pos="1374">
          <p15:clr>
            <a:srgbClr val="A4A3A4"/>
          </p15:clr>
        </p15:guide>
        <p15:guide id="4" pos="11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758">
          <p15:clr>
            <a:srgbClr val="A4A3A4"/>
          </p15:clr>
        </p15:guide>
        <p15:guide id="2" pos="2202">
          <p15:clr>
            <a:srgbClr val="A4A3A4"/>
          </p15:clr>
        </p15:guide>
        <p15:guide id="3" pos="3384">
          <p15:clr>
            <a:srgbClr val="A4A3A4"/>
          </p15:clr>
        </p15:guide>
        <p15:guide id="4" pos="10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A261"/>
    <a:srgbClr val="FFFFCC"/>
    <a:srgbClr val="FF9966"/>
    <a:srgbClr val="FF9933"/>
    <a:srgbClr val="00CC00"/>
    <a:srgbClr val="A0BC90"/>
    <a:srgbClr val="009900"/>
    <a:srgbClr val="0066CC"/>
    <a:srgbClr val="000066"/>
    <a:srgbClr val="4E8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0284" autoAdjust="0"/>
  </p:normalViewPr>
  <p:slideViewPr>
    <p:cSldViewPr snapToGrid="0">
      <p:cViewPr varScale="1">
        <p:scale>
          <a:sx n="68" d="100"/>
          <a:sy n="68" d="100"/>
        </p:scale>
        <p:origin x="3276" y="68"/>
      </p:cViewPr>
      <p:guideLst>
        <p:guide orient="horz" pos="4531"/>
        <p:guide pos="2108"/>
        <p:guide pos="1374"/>
        <p:guide pos="11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38" y="-96"/>
      </p:cViewPr>
      <p:guideLst>
        <p:guide orient="horz" pos="1758"/>
        <p:guide pos="2202"/>
        <p:guide pos="3384"/>
        <p:guide pos="10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04" tIns="0" rIns="19204" bIns="0" numCol="1" anchor="t" anchorCtr="0" compatLnSpc="1">
            <a:prstTxWarp prst="textNoShape">
              <a:avLst/>
            </a:prstTxWarp>
          </a:bodyPr>
          <a:lstStyle>
            <a:lvl1pPr defTabSz="931112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04" tIns="0" rIns="19204" bIns="0" numCol="1" anchor="t" anchorCtr="0" compatLnSpc="1">
            <a:prstTxWarp prst="textNoShape">
              <a:avLst/>
            </a:prstTxWarp>
          </a:bodyPr>
          <a:lstStyle>
            <a:lvl1pPr algn="r" defTabSz="931112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823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04" tIns="0" rIns="19204" bIns="0" numCol="1" anchor="b" anchorCtr="0" compatLnSpc="1">
            <a:prstTxWarp prst="textNoShape">
              <a:avLst/>
            </a:prstTxWarp>
          </a:bodyPr>
          <a:lstStyle>
            <a:lvl1pPr defTabSz="931112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823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04" tIns="0" rIns="19204" bIns="0" numCol="1" anchor="b" anchorCtr="0" compatLnSpc="1">
            <a:prstTxWarp prst="textNoShape">
              <a:avLst/>
            </a:prstTxWarp>
          </a:bodyPr>
          <a:lstStyle>
            <a:lvl1pPr algn="r" defTabSz="931112">
              <a:defRPr sz="1000" i="1"/>
            </a:lvl1pPr>
          </a:lstStyle>
          <a:p>
            <a:pPr>
              <a:defRPr/>
            </a:pPr>
            <a:fld id="{5B58C710-A662-4E42-A58D-82B96CC9C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76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89125" y="839788"/>
            <a:ext cx="3198813" cy="4265612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sp>
      <p:sp>
        <p:nvSpPr>
          <p:cNvPr id="2122" name="Line 74"/>
          <p:cNvSpPr>
            <a:spLocks noChangeShapeType="1"/>
          </p:cNvSpPr>
          <p:nvPr/>
        </p:nvSpPr>
        <p:spPr bwMode="auto">
          <a:xfrm>
            <a:off x="1012613" y="9040640"/>
            <a:ext cx="225890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629" tIns="46314" rIns="92629" bIns="46314" anchor="ctr"/>
          <a:lstStyle/>
          <a:p>
            <a:pPr>
              <a:defRPr/>
            </a:pPr>
            <a:endParaRPr lang="en-US"/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5965331" y="9027690"/>
            <a:ext cx="651589" cy="2008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2181" tIns="46092" rIns="92181" bIns="46092">
            <a:spAutoFit/>
          </a:bodyPr>
          <a:lstStyle/>
          <a:p>
            <a:pPr defTabSz="921463">
              <a:defRPr/>
            </a:pPr>
            <a:r>
              <a:rPr lang="en-US" sz="700" dirty="0"/>
              <a:t>Version 6.1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5296748" y="8826967"/>
            <a:ext cx="1210359" cy="2008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2181" tIns="46092" rIns="92181" bIns="46092">
            <a:spAutoFit/>
          </a:bodyPr>
          <a:lstStyle/>
          <a:p>
            <a:pPr defTabSz="921463">
              <a:defRPr/>
            </a:pPr>
            <a:r>
              <a:rPr lang="en-US" sz="700" b="1" dirty="0"/>
              <a:t>Beauchamp Consulting</a:t>
            </a:r>
            <a:endParaRPr lang="en-US" sz="700" dirty="0"/>
          </a:p>
        </p:txBody>
      </p:sp>
      <p:sp>
        <p:nvSpPr>
          <p:cNvPr id="2125" name="Rectangle 77"/>
          <p:cNvSpPr>
            <a:spLocks noChangeArrowheads="1"/>
          </p:cNvSpPr>
          <p:nvPr/>
        </p:nvSpPr>
        <p:spPr bwMode="auto">
          <a:xfrm>
            <a:off x="3271520" y="8907904"/>
            <a:ext cx="389467" cy="267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54" tIns="46528" rIns="93054" bIns="46528" anchor="ctr"/>
          <a:lstStyle/>
          <a:p>
            <a:pPr algn="r" defTabSz="923071">
              <a:defRPr/>
            </a:pPr>
            <a:fld id="{B524788A-820D-4094-8849-43E26D61A057}" type="slidenum">
              <a:rPr lang="en-US" sz="900" b="1"/>
              <a:pPr algn="r" defTabSz="923071">
                <a:defRPr/>
              </a:pPr>
              <a:t>‹#›</a:t>
            </a:fld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2126" name="Line 78"/>
          <p:cNvSpPr>
            <a:spLocks noChangeShapeType="1"/>
          </p:cNvSpPr>
          <p:nvPr/>
        </p:nvSpPr>
        <p:spPr bwMode="auto">
          <a:xfrm>
            <a:off x="3738882" y="9040640"/>
            <a:ext cx="27814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629" tIns="46314" rIns="92629" bIns="46314" anchor="ctr"/>
          <a:lstStyle/>
          <a:p>
            <a:pPr>
              <a:defRPr/>
            </a:pPr>
            <a:endParaRPr lang="en-US"/>
          </a:p>
        </p:txBody>
      </p:sp>
      <p:sp>
        <p:nvSpPr>
          <p:cNvPr id="2127" name="Line 79"/>
          <p:cNvSpPr>
            <a:spLocks noChangeShapeType="1"/>
          </p:cNvSpPr>
          <p:nvPr/>
        </p:nvSpPr>
        <p:spPr bwMode="auto">
          <a:xfrm>
            <a:off x="413809" y="772138"/>
            <a:ext cx="617304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629" tIns="46314" rIns="92629" bIns="46314" anchor="ctr"/>
          <a:lstStyle/>
          <a:p>
            <a:pPr>
              <a:defRPr/>
            </a:pPr>
            <a:endParaRPr lang="en-US"/>
          </a:p>
        </p:txBody>
      </p:sp>
      <p:sp>
        <p:nvSpPr>
          <p:cNvPr id="2136" name="Line 88"/>
          <p:cNvSpPr>
            <a:spLocks noChangeShapeType="1"/>
          </p:cNvSpPr>
          <p:nvPr/>
        </p:nvSpPr>
        <p:spPr bwMode="auto">
          <a:xfrm>
            <a:off x="246662" y="5349922"/>
            <a:ext cx="653005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629" tIns="46314" rIns="92629" bIns="46314" anchor="ctr"/>
          <a:lstStyle/>
          <a:p>
            <a:pPr>
              <a:defRPr/>
            </a:pPr>
            <a:endParaRPr lang="en-US"/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2508814" y="462958"/>
            <a:ext cx="2000886" cy="3107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2412" tIns="46206" rIns="92412" bIns="46206">
            <a:spAutoFit/>
          </a:bodyPr>
          <a:lstStyle/>
          <a:p>
            <a:pPr algn="ctr" defTabSz="923071">
              <a:defRPr/>
            </a:pPr>
            <a:r>
              <a:rPr lang="en-US" sz="1400" b="1" dirty="0"/>
              <a:t>Six Sigma –Welcome</a:t>
            </a:r>
          </a:p>
        </p:txBody>
      </p:sp>
      <p:sp>
        <p:nvSpPr>
          <p:cNvPr id="2154" name="Rectangle 10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89467" y="5400104"/>
            <a:ext cx="2981043" cy="339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2" tIns="46412" rIns="92822" bIns="464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This type is Arial plain, 10 Pt.</a:t>
            </a:r>
          </a:p>
          <a:p>
            <a:pPr lvl="0"/>
            <a:r>
              <a:rPr lang="en-US" noProof="0"/>
              <a:t>Use sentence structure.</a:t>
            </a:r>
          </a:p>
          <a:p>
            <a:pPr lvl="0"/>
            <a:r>
              <a:rPr lang="en-US" noProof="0"/>
              <a:t>Bullets are Monotype Sorts circular size and are 50% of the text.</a:t>
            </a:r>
          </a:p>
          <a:p>
            <a:pPr lvl="1"/>
            <a:r>
              <a:rPr lang="en-US" noProof="0"/>
              <a:t>Subbullets are Monotypes Sorts and are 35% of the text size.</a:t>
            </a:r>
          </a:p>
          <a:p>
            <a:pPr lvl="1"/>
            <a:r>
              <a:rPr lang="en-US" noProof="0"/>
              <a:t>Dashes should have a tighter line spacing (.85) than the bullets (1.0).</a:t>
            </a:r>
          </a:p>
          <a:p>
            <a:pPr lvl="0"/>
            <a:r>
              <a:rPr lang="en-US" noProof="0"/>
              <a:t>Use periods on note pages.</a:t>
            </a:r>
          </a:p>
          <a:p>
            <a:pPr lvl="0"/>
            <a:r>
              <a:rPr lang="en-US" noProof="0"/>
              <a:t>Write in the active voice : i.e.” Johnny hit the ball” as opposed to the passive voice  “ The ball was hit by Johnny”.</a:t>
            </a:r>
          </a:p>
          <a:p>
            <a:pPr lvl="0"/>
            <a:r>
              <a:rPr lang="en-US" noProof="0"/>
              <a:t>Use the imperative voice rather than the passive voice.  For example:  “Use this tool to determine the mean” instead of “This tool should be used to determine the mean”.</a:t>
            </a:r>
          </a:p>
          <a:p>
            <a:pPr lvl="0"/>
            <a:r>
              <a:rPr lang="en-US" noProof="0"/>
              <a:t>Follow the SSQC Style Guide for bulleted text, examples, capitalization and use of the Trademark symbol.”</a:t>
            </a:r>
          </a:p>
          <a:p>
            <a:pPr lvl="0"/>
            <a:endParaRPr lang="en-US" noProof="0"/>
          </a:p>
        </p:txBody>
      </p:sp>
      <p:grpSp>
        <p:nvGrpSpPr>
          <p:cNvPr id="17420" name="Group 108"/>
          <p:cNvGrpSpPr>
            <a:grpSpLocks/>
          </p:cNvGrpSpPr>
          <p:nvPr/>
        </p:nvGrpSpPr>
        <p:grpSpPr bwMode="auto">
          <a:xfrm>
            <a:off x="5838756" y="0"/>
            <a:ext cx="1171646" cy="744619"/>
            <a:chOff x="334" y="528"/>
            <a:chExt cx="722" cy="460"/>
          </a:xfrm>
        </p:grpSpPr>
        <p:pic>
          <p:nvPicPr>
            <p:cNvPr id="17421" name="Picture 109" descr="gear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6" y="528"/>
              <a:ext cx="720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8" name="Text Box 110"/>
            <p:cNvSpPr txBox="1">
              <a:spLocks noChangeArrowheads="1"/>
            </p:cNvSpPr>
            <p:nvPr/>
          </p:nvSpPr>
          <p:spPr bwMode="auto">
            <a:xfrm>
              <a:off x="576" y="576"/>
              <a:ext cx="288" cy="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" b="1" dirty="0">
                  <a:solidFill>
                    <a:schemeClr val="bg1"/>
                  </a:solidFill>
                </a:rPr>
                <a:t>Define</a:t>
              </a:r>
            </a:p>
          </p:txBody>
        </p:sp>
        <p:sp>
          <p:nvSpPr>
            <p:cNvPr id="2159" name="Text Box 111"/>
            <p:cNvSpPr txBox="1">
              <a:spLocks noChangeArrowheads="1"/>
            </p:cNvSpPr>
            <p:nvPr/>
          </p:nvSpPr>
          <p:spPr bwMode="auto">
            <a:xfrm>
              <a:off x="809" y="665"/>
              <a:ext cx="247" cy="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" b="1" dirty="0">
                  <a:solidFill>
                    <a:schemeClr val="bg1"/>
                  </a:solidFill>
                </a:rPr>
                <a:t>Measure</a:t>
              </a:r>
            </a:p>
          </p:txBody>
        </p:sp>
        <p:sp>
          <p:nvSpPr>
            <p:cNvPr id="2160" name="Text Box 112"/>
            <p:cNvSpPr txBox="1">
              <a:spLocks noChangeArrowheads="1"/>
            </p:cNvSpPr>
            <p:nvPr/>
          </p:nvSpPr>
          <p:spPr bwMode="auto">
            <a:xfrm>
              <a:off x="720" y="834"/>
              <a:ext cx="238" cy="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" b="1" dirty="0">
                  <a:solidFill>
                    <a:schemeClr val="bg1"/>
                  </a:solidFill>
                </a:rPr>
                <a:t>Analyze</a:t>
              </a:r>
            </a:p>
          </p:txBody>
        </p:sp>
        <p:sp>
          <p:nvSpPr>
            <p:cNvPr id="2161" name="Text Box 113"/>
            <p:cNvSpPr txBox="1">
              <a:spLocks noChangeArrowheads="1"/>
            </p:cNvSpPr>
            <p:nvPr/>
          </p:nvSpPr>
          <p:spPr bwMode="auto">
            <a:xfrm>
              <a:off x="425" y="835"/>
              <a:ext cx="241" cy="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" b="1" dirty="0">
                  <a:solidFill>
                    <a:schemeClr val="bg1"/>
                  </a:solidFill>
                </a:rPr>
                <a:t>Improve</a:t>
              </a:r>
            </a:p>
          </p:txBody>
        </p:sp>
        <p:sp>
          <p:nvSpPr>
            <p:cNvPr id="2162" name="Text Box 114"/>
            <p:cNvSpPr txBox="1">
              <a:spLocks noChangeArrowheads="1"/>
            </p:cNvSpPr>
            <p:nvPr/>
          </p:nvSpPr>
          <p:spPr bwMode="auto">
            <a:xfrm>
              <a:off x="334" y="665"/>
              <a:ext cx="231" cy="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" b="1" dirty="0">
                  <a:solidFill>
                    <a:schemeClr val="bg1"/>
                  </a:solidFill>
                </a:rPr>
                <a:t>Control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2831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buSzPct val="50000"/>
      <a:buFont typeface="Monotype Sorts" pitchFamily="2" charset="2"/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06400" indent="-114300" algn="l" rtl="0" eaLnBrk="0" fontAlgn="base" hangingPunct="0">
      <a:spcBef>
        <a:spcPct val="0"/>
      </a:spcBef>
      <a:spcAft>
        <a:spcPct val="0"/>
      </a:spcAft>
      <a:buSzPct val="45000"/>
      <a:buFont typeface="Monotype Sorts" pitchFamily="2" charset="2"/>
      <a:buChar char="n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eaLnBrk="0" fontAlgn="base" hangingPunct="0">
      <a:lnSpc>
        <a:spcPct val="85000"/>
      </a:lnSpc>
      <a:spcBef>
        <a:spcPct val="0"/>
      </a:spcBef>
      <a:spcAft>
        <a:spcPct val="0"/>
      </a:spcAft>
      <a:buChar char="•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C941F-F998-447D-8072-1B6914EB0D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0DE86-1B6A-489E-A1C7-300D0BAFC7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6351" y="74084"/>
            <a:ext cx="1469231" cy="8517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466" y="74084"/>
            <a:ext cx="4294584" cy="85174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0BD9B-1340-4ED2-8664-7B10E1854E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F98E4-3C6A-4505-927F-E7D6945C2F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466" y="812802"/>
            <a:ext cx="5486400" cy="2568574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  <a:lvl2pPr>
              <a:defRPr>
                <a:latin typeface="Arial Narrow" pitchFamily="34" charset="0"/>
              </a:defRPr>
            </a:lvl2pPr>
            <a:lvl3pPr>
              <a:defRPr>
                <a:latin typeface="Arial Narrow" pitchFamily="34" charset="0"/>
              </a:defRPr>
            </a:lvl3pPr>
            <a:lvl4pPr>
              <a:defRPr>
                <a:latin typeface="Arial Narrow" pitchFamily="34" charset="0"/>
              </a:defRPr>
            </a:lvl4pPr>
            <a:lvl5pPr>
              <a:defRPr>
                <a:latin typeface="Arial Narrow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60319" y="-43544"/>
            <a:ext cx="497681" cy="609600"/>
          </a:xfrm>
          <a:ln/>
        </p:spPr>
        <p:txBody>
          <a:bodyPr/>
          <a:lstStyle>
            <a:lvl1pPr>
              <a:defRPr sz="1000">
                <a:latin typeface="Arial Narrow" pitchFamily="34" charset="0"/>
              </a:defRPr>
            </a:lvl1pPr>
          </a:lstStyle>
          <a:p>
            <a:pPr>
              <a:defRPr/>
            </a:pPr>
            <a:fld id="{1FB58670-8D63-4A18-A0F0-77A7190C2C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A11EC-CB94-4223-B313-561EDDE08A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466" y="812801"/>
            <a:ext cx="2686050" cy="77787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7816" y="812801"/>
            <a:ext cx="2686050" cy="77787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F85C0-FDF2-4353-8AFF-5AB5FF2FD0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84844-6FD2-4CE9-A08D-A2FE391D64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CAFAA-A3CD-428F-A740-8E0FAB006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CF388-09F8-4AC6-A56F-3E4337E30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18DC3-C6BC-4FC2-A9C0-F5F7780694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40A5B-49D5-4ADA-8658-158281AB0C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60319" y="122767"/>
            <a:ext cx="49768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pPr>
              <a:defRPr/>
            </a:pPr>
            <a:fld id="{1385CD04-6180-4F5A-810A-27B286F9C8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83431" y="74084"/>
            <a:ext cx="577215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</a:t>
            </a: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466" y="812801"/>
            <a:ext cx="5486400" cy="180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5" tIns="9525" rIns="9525" bIns="9525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340100" y="8818034"/>
            <a:ext cx="3517900" cy="246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000" i="1" dirty="0">
                <a:latin typeface="Arial Narrow" pitchFamily="34" charset="0"/>
              </a:rPr>
              <a:t>Beauchamp Consulting – Proprietary and Confidential</a:t>
            </a:r>
          </a:p>
        </p:txBody>
      </p:sp>
      <p:sp>
        <p:nvSpPr>
          <p:cNvPr id="1041" name="Text Box 17"/>
          <p:cNvSpPr txBox="1">
            <a:spLocks noChangeArrowheads="1"/>
          </p:cNvSpPr>
          <p:nvPr userDrawn="1"/>
        </p:nvSpPr>
        <p:spPr bwMode="auto">
          <a:xfrm>
            <a:off x="1" y="8818034"/>
            <a:ext cx="2594372" cy="246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000" i="1" dirty="0">
                <a:latin typeface="Arial Narrow" pitchFamily="34" charset="0"/>
              </a:rPr>
              <a:t>Green Belt Training v6.1</a:t>
            </a:r>
            <a:r>
              <a:rPr lang="en-US" sz="1000" i="1" baseline="0" dirty="0">
                <a:latin typeface="Arial Narrow" pitchFamily="34" charset="0"/>
              </a:rPr>
              <a:t> November 2012</a:t>
            </a:r>
            <a:endParaRPr lang="en-US" sz="1000" i="1" dirty="0">
              <a:latin typeface="Arial Narrow" pitchFamily="34" charset="0"/>
            </a:endParaRPr>
          </a:p>
        </p:txBody>
      </p:sp>
      <p:sp>
        <p:nvSpPr>
          <p:cNvPr id="1043" name="Line 19"/>
          <p:cNvSpPr>
            <a:spLocks noChangeShapeType="1"/>
          </p:cNvSpPr>
          <p:nvPr userDrawn="1"/>
        </p:nvSpPr>
        <p:spPr bwMode="auto">
          <a:xfrm>
            <a:off x="514350" y="711200"/>
            <a:ext cx="6115050" cy="0"/>
          </a:xfrm>
          <a:prstGeom prst="line">
            <a:avLst/>
          </a:prstGeom>
          <a:noFill/>
          <a:ln w="38100">
            <a:solidFill>
              <a:srgbClr val="4E82D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Picture 20" descr="DMAICoverview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62985"/>
            <a:ext cx="1214662" cy="1018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>
            <a:off x="702469" y="0"/>
            <a:ext cx="577215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400" b="1" i="1"/>
              <a:t> </a:t>
            </a:r>
          </a:p>
        </p:txBody>
      </p:sp>
      <p:sp>
        <p:nvSpPr>
          <p:cNvPr id="1047" name="Text Box 23"/>
          <p:cNvSpPr txBox="1">
            <a:spLocks noChangeArrowheads="1"/>
          </p:cNvSpPr>
          <p:nvPr userDrawn="1"/>
        </p:nvSpPr>
        <p:spPr bwMode="auto">
          <a:xfrm>
            <a:off x="1" y="452967"/>
            <a:ext cx="72747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sz="14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1048" name="Text Box 24"/>
          <p:cNvSpPr txBox="1">
            <a:spLocks noChangeArrowheads="1"/>
          </p:cNvSpPr>
          <p:nvPr userDrawn="1"/>
        </p:nvSpPr>
        <p:spPr bwMode="auto">
          <a:xfrm>
            <a:off x="0" y="476251"/>
            <a:ext cx="213520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49" name="Rectangle 25"/>
          <p:cNvSpPr>
            <a:spLocks noChangeArrowheads="1"/>
          </p:cNvSpPr>
          <p:nvPr userDrawn="1"/>
        </p:nvSpPr>
        <p:spPr bwMode="auto">
          <a:xfrm>
            <a:off x="169069" y="442385"/>
            <a:ext cx="654346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i="1" dirty="0">
                <a:solidFill>
                  <a:schemeClr val="bg1"/>
                </a:solidFill>
              </a:rPr>
              <a:t>Define</a:t>
            </a:r>
          </a:p>
          <a:p>
            <a:pPr>
              <a:defRPr/>
            </a:pPr>
            <a:endParaRPr lang="en-US" sz="1200" b="1" i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lr>
          <a:srgbClr val="4E82D6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690563" indent="-233363" algn="l" rtl="0" eaLnBrk="0" fontAlgn="base" hangingPunct="0">
        <a:spcBef>
          <a:spcPct val="20000"/>
        </a:spcBef>
        <a:spcAft>
          <a:spcPct val="0"/>
        </a:spcAft>
        <a:buClr>
          <a:srgbClr val="4E82D6"/>
        </a:buClr>
        <a:buSzPct val="80000"/>
        <a:buFont typeface="Arial" pitchFamily="34" charset="0"/>
        <a:buChar char="•"/>
        <a:defRPr>
          <a:solidFill>
            <a:schemeClr val="tx1"/>
          </a:solidFill>
          <a:latin typeface="Arial Narrow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45000"/>
        <a:buFont typeface="Monotype Sort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16"/>
          <p:cNvSpPr txBox="1">
            <a:spLocks noChangeArrowheads="1"/>
          </p:cNvSpPr>
          <p:nvPr userDrawn="1"/>
        </p:nvSpPr>
        <p:spPr bwMode="auto">
          <a:xfrm>
            <a:off x="3759200" y="8813801"/>
            <a:ext cx="3442891" cy="246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i="1" dirty="0">
                <a:latin typeface="Arial Narrow" pitchFamily="34" charset="0"/>
              </a:rPr>
              <a:t>Beauchamp Consulting – Proprietary and Confidential</a:t>
            </a:r>
          </a:p>
        </p:txBody>
      </p:sp>
      <p:sp>
        <p:nvSpPr>
          <p:cNvPr id="8" name="Text Box 17"/>
          <p:cNvSpPr txBox="1">
            <a:spLocks noChangeArrowheads="1"/>
          </p:cNvSpPr>
          <p:nvPr userDrawn="1"/>
        </p:nvSpPr>
        <p:spPr bwMode="auto">
          <a:xfrm>
            <a:off x="1" y="8818034"/>
            <a:ext cx="2594372" cy="246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000" i="1" dirty="0">
                <a:latin typeface="Arial Narrow" pitchFamily="34" charset="0"/>
              </a:rPr>
              <a:t>Champion Training v6.1 October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9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755244"/>
              </p:ext>
            </p:extLst>
          </p:nvPr>
        </p:nvGraphicFramePr>
        <p:xfrm>
          <a:off x="92365" y="104745"/>
          <a:ext cx="6765634" cy="8976528"/>
        </p:xfrm>
        <a:graphic>
          <a:graphicData uri="http://schemas.openxmlformats.org/drawingml/2006/table">
            <a:tbl>
              <a:tblPr/>
              <a:tblGrid>
                <a:gridCol w="874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4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7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87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1976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Project Details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A26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303391"/>
                  </a:ext>
                </a:extLst>
              </a:tr>
              <a:tr h="3023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Project Title</a:t>
                      </a:r>
                      <a:endParaRPr lang="en-US" sz="1400" dirty="0"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20284" marR="20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In as condensed a version as possible, give a title to your project that conveys the project’s focus.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7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Problem Statement</a:t>
                      </a:r>
                      <a:endParaRPr lang="en-US" sz="1400" dirty="0"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20284" marR="20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Here, the project is described in terms of </a:t>
                      </a:r>
                      <a:r>
                        <a:rPr lang="en-US" sz="1400" u="sng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WHAT </a:t>
                      </a:r>
                      <a:r>
                        <a:rPr lang="en-US" sz="1400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is the problem, </a:t>
                      </a:r>
                      <a:r>
                        <a:rPr lang="en-US" sz="1400" u="sng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WHEN</a:t>
                      </a:r>
                      <a:r>
                        <a:rPr lang="en-US" sz="1400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or under what conditions does the problem occur, </a:t>
                      </a:r>
                      <a:r>
                        <a:rPr lang="en-US" sz="1400" u="sng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WHERE</a:t>
                      </a:r>
                      <a:r>
                        <a:rPr lang="en-US" sz="1400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does the problem occur? What is the </a:t>
                      </a:r>
                      <a:r>
                        <a:rPr lang="en-US" sz="1400" u="sng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EXTENT</a:t>
                      </a:r>
                      <a:r>
                        <a:rPr lang="en-US" sz="1400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of the problem and What is the </a:t>
                      </a:r>
                      <a:r>
                        <a:rPr lang="en-US" sz="1400" u="sng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IMPACT</a:t>
                      </a:r>
                      <a:r>
                        <a:rPr lang="en-US" sz="1400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of the problem?  Use real data wherever possible to give your problem statement more credibility.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8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Goal Statement</a:t>
                      </a:r>
                      <a:endParaRPr lang="en-US" sz="1400" dirty="0"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20284" marR="20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Referencing the problem statement above, document a goal statement that articulates as much as possible, the improvement level you wish to achieve as well as the time frame within which you expect to achieve it.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416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Scope</a:t>
                      </a:r>
                      <a:endParaRPr lang="en-US" sz="1400" dirty="0"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20284" marR="20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What is Included?</a:t>
                      </a:r>
                      <a:endParaRPr lang="en-US" sz="1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A2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What is 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not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included?</a:t>
                      </a:r>
                      <a:endParaRPr lang="en-US" sz="1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A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8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Document what IS included in this project.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Document areas which are not to be included in this project.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9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Work with your sponsor and champion to determine scope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31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Expected Benefits/ Business Case</a:t>
                      </a:r>
                      <a:endParaRPr lang="en-US" sz="1400" dirty="0"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20284" marR="20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Using data, document both hard savings (reduced cost, increased revenue or delay in purchase/cost expenditure) and soft savings (increased employee morale, increased customer satisfaction, etc.) as appropriate to the project.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Project CTQ’s</a:t>
                      </a:r>
                      <a:endParaRPr lang="en-US" sz="1400" dirty="0"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20284" marR="20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Green Belt Projects should have no more than 2 project CTQ’s (Critical to Quality Characteristics) which provide focus for the project and ideally only one.</a:t>
                      </a:r>
                    </a:p>
                  </a:txBody>
                  <a:tcPr marL="20284" marR="20284" marT="0" marB="0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733645"/>
                  </a:ext>
                </a:extLst>
              </a:tr>
              <a:tr h="213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Project</a:t>
                      </a:r>
                      <a:r>
                        <a:rPr lang="en-US" sz="1400" b="1" baseline="0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schedule</a:t>
                      </a:r>
                      <a:endParaRPr lang="en-US" sz="1400" b="1" dirty="0"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20284" marR="20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Insert</a:t>
                      </a:r>
                      <a:r>
                        <a:rPr lang="en-US" sz="1400" baseline="0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anticipated completion dates for Define, Measure, Analyze, Improve and Control.</a:t>
                      </a:r>
                      <a:endParaRPr lang="en-US" sz="1400" dirty="0"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20284" marR="20284" marT="0" marB="0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619478"/>
                  </a:ext>
                </a:extLst>
              </a:tr>
              <a:tr h="213518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Roles &amp; responsibilities</a:t>
                      </a:r>
                      <a:endParaRPr lang="en-US" sz="1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20284" marR="20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A2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3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Project Leader</a:t>
                      </a:r>
                      <a:endParaRPr lang="en-US" sz="1400" dirty="0"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20284" marR="20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The person taking responsibility for completing the project, working with team members to accomplish actions, updating champions &amp; sponsors.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8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Project Champion</a:t>
                      </a:r>
                      <a:endParaRPr lang="en-US" sz="1400" dirty="0"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20284" marR="20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The highest level executive responsible for the success of the project and the project team.  Champion should sign-off in this space to confirm they buy into the project as articulated.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9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Project Sponsor</a:t>
                      </a:r>
                      <a:endParaRPr lang="en-US" sz="1400" dirty="0"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20284" marR="20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Person working with the project leader on a frequent basis to ensure success.  Project Sponsor should sign-off in this space to confirm they buy into the project as articulated.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416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Project Team Members</a:t>
                      </a:r>
                      <a:endParaRPr lang="en-US" sz="1400" dirty="0"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20284" marR="20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Core team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A26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Extended team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A26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608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Maximum of 4-5 people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Can be larger – up to 5-6 additional people who provide needed expertise.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08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Involved with project team on weekly basis.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Involved with project team on as needed basis.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4634" name="Rectangle 1"/>
          <p:cNvSpPr>
            <a:spLocks noChangeArrowheads="1"/>
          </p:cNvSpPr>
          <p:nvPr/>
        </p:nvSpPr>
        <p:spPr bwMode="auto">
          <a:xfrm>
            <a:off x="0" y="104745"/>
            <a:ext cx="18473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44645"/>
      </p:ext>
    </p:extLst>
  </p:cSld>
  <p:clrMapOvr>
    <a:masterClrMapping/>
  </p:clrMapOvr>
</p:sld>
</file>

<file path=ppt/theme/theme1.xml><?xml version="1.0" encoding="utf-8"?>
<a:theme xmlns:a="http://schemas.openxmlformats.org/drawingml/2006/main" name="arial 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0C0C0"/>
      </a:accent1>
      <a:accent2>
        <a:srgbClr val="3333CC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B9"/>
      </a:accent6>
      <a:hlink>
        <a:srgbClr val="CCCCFF"/>
      </a:hlink>
      <a:folHlink>
        <a:srgbClr val="B2B2B2"/>
      </a:folHlink>
    </a:clrScheme>
    <a:fontScheme name="arial 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rial blank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al 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al blank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al blank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al blank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al blank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al blank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C:\MSOffice\Templates\arial blank.pot</Template>
  <TotalTime>17515</TotalTime>
  <Words>393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Calibri</vt:lpstr>
      <vt:lpstr>Impact</vt:lpstr>
      <vt:lpstr>Monotype Sorts</vt:lpstr>
      <vt:lpstr>Times New Roman</vt:lpstr>
      <vt:lpstr>Wingdings</vt:lpstr>
      <vt:lpstr>arial blank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Beauchamp Consulting</dc:creator>
  <cp:lastModifiedBy>susan beauchamp</cp:lastModifiedBy>
  <cp:revision>1321</cp:revision>
  <cp:lastPrinted>2012-10-19T14:27:30Z</cp:lastPrinted>
  <dcterms:created xsi:type="dcterms:W3CDTF">1995-06-17T23:31:02Z</dcterms:created>
  <dcterms:modified xsi:type="dcterms:W3CDTF">2017-11-08T16:20:17Z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\\SHLQC01CORPGE\QualityCoach\Integrated SSQC Training Material</vt:lpwstr>
  </property>
</Properties>
</file>