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FFB3"/>
    <a:srgbClr val="00B4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35" autoAdjust="0"/>
    <p:restoredTop sz="94660"/>
  </p:normalViewPr>
  <p:slideViewPr>
    <p:cSldViewPr>
      <p:cViewPr varScale="1">
        <p:scale>
          <a:sx n="97" d="100"/>
          <a:sy n="97" d="100"/>
        </p:scale>
        <p:origin x="7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81EEAE7-20CA-43F1-827A-CD70F2189E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A31A87E-6337-4D55-8DE0-14BDA5012A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FDB8B803-EBB1-4542-B0E6-6E8D71575DE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D558A22C-EF34-460B-A16F-20A6EA337F6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64A3DD-7FE9-4A8F-9A22-5A2AC8F188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FBA2C99-0405-47D6-805E-245D670A83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35D183C-1E15-4814-809E-13ECF60D14E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19757E7D-CD09-466F-99C9-EDCD034A5AC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F87504E7-05E1-4C7D-A374-D31BDE4D01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08061CB-1E8A-42B2-9C66-38AD1E03BF8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35D2BD59-F233-40A3-9BEC-5FD818E7F1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2CEE94-BBA8-45B2-9979-FC78451B72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45DCF26-AF0C-452C-A3C9-56D999073C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415A4A6-7DE9-4E01-AC27-FFEBB0C777C6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94682C4-0960-4AD7-8EF0-6275105575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7172" name="Text Box 3">
            <a:extLst>
              <a:ext uri="{FF2B5EF4-FFF2-40B4-BE49-F238E27FC236}">
                <a16:creationId xmlns:a16="http://schemas.microsoft.com/office/drawing/2014/main" id="{2F8510BE-1625-43FD-AAB3-F057BDB15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900" y="504825"/>
            <a:ext cx="1711325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4" tIns="45716" rIns="91434" bIns="45716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 i="1">
                <a:latin typeface="Arial" panose="020B0604020202020204" pitchFamily="34" charset="0"/>
              </a:rPr>
              <a:t>Draft Prioritized List of Xs</a:t>
            </a:r>
          </a:p>
        </p:txBody>
      </p:sp>
      <p:sp>
        <p:nvSpPr>
          <p:cNvPr id="7173" name="AutoShape 4">
            <a:extLst>
              <a:ext uri="{FF2B5EF4-FFF2-40B4-BE49-F238E27FC236}">
                <a16:creationId xmlns:a16="http://schemas.microsoft.com/office/drawing/2014/main" id="{F858E4A5-7F15-40AE-B207-27166456F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1313" y="252413"/>
            <a:ext cx="903287" cy="309562"/>
          </a:xfrm>
          <a:prstGeom prst="rightArrow">
            <a:avLst>
              <a:gd name="adj1" fmla="val 50000"/>
              <a:gd name="adj2" fmla="val 72949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950" tIns="44975" rIns="89950" bIns="44975" anchor="ctr"/>
          <a:lstStyle>
            <a:lvl1pPr defTabSz="9001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01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01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01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01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b="1">
                <a:solidFill>
                  <a:schemeClr val="bg1"/>
                </a:solidFill>
                <a:latin typeface="Arial" panose="020B0604020202020204" pitchFamily="34" charset="0"/>
              </a:rPr>
              <a:t>Step 10.2</a:t>
            </a:r>
          </a:p>
        </p:txBody>
      </p:sp>
      <p:sp>
        <p:nvSpPr>
          <p:cNvPr id="7174" name="Rectangle 5">
            <a:extLst>
              <a:ext uri="{FF2B5EF4-FFF2-40B4-BE49-F238E27FC236}">
                <a16:creationId xmlns:a16="http://schemas.microsoft.com/office/drawing/2014/main" id="{E6070057-93FE-4BBE-AFFB-47AA8F70E0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F0037350-9080-4568-8A93-47041D81BB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6EF3A5-7ED8-4561-B1C1-4872AD266AA6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7CA689BC-698D-4B98-A736-173611D830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8196" name="Text Box 3">
            <a:extLst>
              <a:ext uri="{FF2B5EF4-FFF2-40B4-BE49-F238E27FC236}">
                <a16:creationId xmlns:a16="http://schemas.microsoft.com/office/drawing/2014/main" id="{634B595E-5A7E-4FEA-A9C1-98F01E042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900" y="504825"/>
            <a:ext cx="1711325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4" tIns="45716" rIns="91434" bIns="45716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 i="1">
                <a:latin typeface="Arial" panose="020B0604020202020204" pitchFamily="34" charset="0"/>
              </a:rPr>
              <a:t>Draft Prioritized List of Xs</a:t>
            </a:r>
          </a:p>
        </p:txBody>
      </p:sp>
      <p:sp>
        <p:nvSpPr>
          <p:cNvPr id="8197" name="AutoShape 4">
            <a:extLst>
              <a:ext uri="{FF2B5EF4-FFF2-40B4-BE49-F238E27FC236}">
                <a16:creationId xmlns:a16="http://schemas.microsoft.com/office/drawing/2014/main" id="{1EB545F6-C621-43B4-ACA6-8D5817D7F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1313" y="252413"/>
            <a:ext cx="903287" cy="309562"/>
          </a:xfrm>
          <a:prstGeom prst="rightArrow">
            <a:avLst>
              <a:gd name="adj1" fmla="val 50000"/>
              <a:gd name="adj2" fmla="val 72949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950" tIns="44975" rIns="89950" bIns="44975" anchor="ctr"/>
          <a:lstStyle>
            <a:lvl1pPr defTabSz="9001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01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01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01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01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b="1">
                <a:solidFill>
                  <a:schemeClr val="bg1"/>
                </a:solidFill>
                <a:latin typeface="Arial" panose="020B0604020202020204" pitchFamily="34" charset="0"/>
              </a:rPr>
              <a:t>Step 10.2</a:t>
            </a:r>
          </a:p>
        </p:txBody>
      </p:sp>
      <p:sp>
        <p:nvSpPr>
          <p:cNvPr id="8198" name="Rectangle 5">
            <a:extLst>
              <a:ext uri="{FF2B5EF4-FFF2-40B4-BE49-F238E27FC236}">
                <a16:creationId xmlns:a16="http://schemas.microsoft.com/office/drawing/2014/main" id="{6FBD8C17-D1EF-447B-83FB-B2E5EAA5EE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18655D-68DC-43D0-9C4B-97DB6EDCDF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53652F-6408-4043-A673-DE0B161DBE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9028F1-4223-4EA1-9AFD-B08A7381D4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FE63D-45F8-4A7A-A158-2B468B6E6F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399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1C34BA-3884-4F75-BB5F-9D30257BD9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34CB4C-E3F3-4902-B563-1D8A13D8CF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0C0F64-A007-4702-B2E2-FD6C68B602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47A052-93B3-44CF-90C9-A914CA492D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6615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D2C94B-870A-4747-9528-23790CD7ED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3B6D3B-BDF6-46DD-9435-92789E56B1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CCF7FA-1D42-41D3-ADAF-D7A0AC87F5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CCDB5-FF77-461A-87B2-8157608AA0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28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F3184D-54A5-4A02-83F6-D58BD701D4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C9FA1F-CAC7-4C06-BFD4-BE64D788E4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25E7E2-77F3-4F0C-851E-68542450C4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48D60-DA33-45A7-B87B-3749146A91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48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D9947B-2070-48F2-AE92-ECC82662B2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2B750C-387E-4314-BC87-CC4B977754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2058DB-35C4-49AE-A288-F6E5A8EB6D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A1C10-6085-4729-ACAA-608C428BA8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36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3E3367-7D96-4625-824E-0AECB8028D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CE16BD-31AD-49E4-8EB2-DC166B37C1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F533EF-43B4-4EBA-B957-E08C44703E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3F5821-B589-49D7-B84C-EF4C12BC1B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30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078B17D-267A-4B33-919B-B14C85BAE9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F0DEF66-4373-4037-B11E-A1E22DEA34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41A2F8A-C481-48BB-90BA-6295250F6B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08C15E-1239-44B5-9064-8523C85C31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89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3024DBF-D8CA-490C-8C87-841946204B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6A25452-7479-4EA1-871C-DA29F1C2CD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75D4825-45A1-4B20-B577-A593562668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CA600-BF81-4B29-9297-013BC7DEEE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80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338887-A3A0-486E-B4AB-9AFB6D0D27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BA09760-9A36-41B9-9484-BC8AA19B0A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05A1678-0B0A-4962-953C-5CC4828667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A1C19E-1F70-499E-8081-67250B1A5A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92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769AA2-4514-4275-BD75-D04FBFE17D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ACED5C-9C2B-499E-AEC9-B95D435420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A17D76-07A5-472D-819F-04792D81DE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8CC1EF-0E93-47B6-8D5A-E43D1F00A2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23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F9DD28-A82D-48BF-AA8A-75A6588A9A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F6C142-D9BA-4394-96EC-78B1208E81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A23F64-E2E6-4E47-BF53-286AB595B0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718334-A993-41C3-B39D-5BBC2E1817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92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5130F32-4D68-4771-9A1A-852E79E4EB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F3CCBBA-F07F-48B3-9A95-8F69A5E169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AB249F3-C9A4-4609-86F8-F58041B75E2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A0931BE-D9F8-4FEA-9FD6-76EF7ED6CC9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2B0923A-5D36-48C9-B5EF-37EB1D7436F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E5874E-D4EF-48D6-A8CF-8777860FE6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7">
            <a:extLst>
              <a:ext uri="{FF2B5EF4-FFF2-40B4-BE49-F238E27FC236}">
                <a16:creationId xmlns:a16="http://schemas.microsoft.com/office/drawing/2014/main" id="{B30A874C-CBA2-4E7E-8F31-CF676863A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813" y="1681163"/>
            <a:ext cx="26670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53" name="Rectangle 9">
            <a:extLst>
              <a:ext uri="{FF2B5EF4-FFF2-40B4-BE49-F238E27FC236}">
                <a16:creationId xmlns:a16="http://schemas.microsoft.com/office/drawing/2014/main" id="{98BF8C6B-1496-49E4-B554-E7CA0653E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525" y="1266825"/>
            <a:ext cx="6318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730" tIns="44129" rIns="89730" bIns="44129">
            <a:spAutoFit/>
          </a:bodyPr>
          <a:lstStyle>
            <a:lvl1pPr defTabSz="9064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High</a:t>
            </a:r>
          </a:p>
        </p:txBody>
      </p:sp>
      <p:sp>
        <p:nvSpPr>
          <p:cNvPr id="2054" name="Rectangle 10">
            <a:extLst>
              <a:ext uri="{FF2B5EF4-FFF2-40B4-BE49-F238E27FC236}">
                <a16:creationId xmlns:a16="http://schemas.microsoft.com/office/drawing/2014/main" id="{C8CD1222-8F53-449A-826E-9B6AFE7A4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266825"/>
            <a:ext cx="9493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730" tIns="44129" rIns="89730" bIns="44129">
            <a:spAutoFit/>
          </a:bodyPr>
          <a:lstStyle>
            <a:lvl1pPr defTabSz="9064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Medium</a:t>
            </a:r>
          </a:p>
        </p:txBody>
      </p:sp>
      <p:sp>
        <p:nvSpPr>
          <p:cNvPr id="2055" name="Rectangle 11">
            <a:extLst>
              <a:ext uri="{FF2B5EF4-FFF2-40B4-BE49-F238E27FC236}">
                <a16:creationId xmlns:a16="http://schemas.microsoft.com/office/drawing/2014/main" id="{BFBE540B-1363-40E5-83E0-4EE11B942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266825"/>
            <a:ext cx="5873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730" tIns="44129" rIns="89730" bIns="44129">
            <a:spAutoFit/>
          </a:bodyPr>
          <a:lstStyle>
            <a:lvl1pPr defTabSz="9064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Low</a:t>
            </a:r>
          </a:p>
        </p:txBody>
      </p:sp>
      <p:sp>
        <p:nvSpPr>
          <p:cNvPr id="2056" name="Rectangle 12">
            <a:extLst>
              <a:ext uri="{FF2B5EF4-FFF2-40B4-BE49-F238E27FC236}">
                <a16:creationId xmlns:a16="http://schemas.microsoft.com/office/drawing/2014/main" id="{6B926B81-648C-46C1-8D30-ECC6F3729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838200"/>
            <a:ext cx="3276600" cy="381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730" tIns="44129" rIns="89730" bIns="44129" anchor="ctr"/>
          <a:lstStyle>
            <a:lvl1pPr defTabSz="9064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>
                <a:latin typeface="Arial" panose="020B0604020202020204" pitchFamily="34" charset="0"/>
              </a:rPr>
              <a:t>Impact</a:t>
            </a:r>
          </a:p>
        </p:txBody>
      </p:sp>
      <p:sp>
        <p:nvSpPr>
          <p:cNvPr id="2057" name="Rectangle 13">
            <a:extLst>
              <a:ext uri="{FF2B5EF4-FFF2-40B4-BE49-F238E27FC236}">
                <a16:creationId xmlns:a16="http://schemas.microsoft.com/office/drawing/2014/main" id="{C8CED5C2-F55E-428F-9177-2BD197C79C1A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8419" y="2797969"/>
            <a:ext cx="136683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730" tIns="44129" rIns="89730" bIns="44129">
            <a:spAutoFit/>
          </a:bodyPr>
          <a:lstStyle>
            <a:lvl1pPr defTabSz="9064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Controllable</a:t>
            </a:r>
          </a:p>
        </p:txBody>
      </p:sp>
      <p:sp>
        <p:nvSpPr>
          <p:cNvPr id="2058" name="Rectangle 14">
            <a:extLst>
              <a:ext uri="{FF2B5EF4-FFF2-40B4-BE49-F238E27FC236}">
                <a16:creationId xmlns:a16="http://schemas.microsoft.com/office/drawing/2014/main" id="{A2BCFF85-630B-4EDC-8765-EFC146949F0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53975" y="4573588"/>
            <a:ext cx="16033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730" tIns="44129" rIns="89730" bIns="44129">
            <a:spAutoFit/>
          </a:bodyPr>
          <a:lstStyle>
            <a:lvl1pPr defTabSz="9064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Uncontrollable</a:t>
            </a:r>
          </a:p>
        </p:txBody>
      </p:sp>
      <p:sp>
        <p:nvSpPr>
          <p:cNvPr id="2059" name="Rectangle 15">
            <a:extLst>
              <a:ext uri="{FF2B5EF4-FFF2-40B4-BE49-F238E27FC236}">
                <a16:creationId xmlns:a16="http://schemas.microsoft.com/office/drawing/2014/main" id="{4227598C-D5B3-4195-AEA9-788D1596DA7D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1295400" y="3725863"/>
            <a:ext cx="3276600" cy="381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730" tIns="44129" rIns="89730" bIns="44129" anchor="ctr"/>
          <a:lstStyle>
            <a:lvl1pPr defTabSz="9064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>
                <a:latin typeface="Arial" panose="020B0604020202020204" pitchFamily="34" charset="0"/>
              </a:rPr>
              <a:t>Control</a:t>
            </a:r>
          </a:p>
        </p:txBody>
      </p:sp>
      <p:sp>
        <p:nvSpPr>
          <p:cNvPr id="2060" name="Rectangle 16">
            <a:extLst>
              <a:ext uri="{FF2B5EF4-FFF2-40B4-BE49-F238E27FC236}">
                <a16:creationId xmlns:a16="http://schemas.microsoft.com/office/drawing/2014/main" id="{EC41C8F1-C646-47F8-8A73-77BF8E9FCB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3938" y="-127000"/>
            <a:ext cx="77724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  <a:latin typeface="Arial" panose="020B0604020202020204" pitchFamily="34" charset="0"/>
              </a:rPr>
              <a:t>Y</a:t>
            </a:r>
            <a:r>
              <a:rPr lang="en-US" altLang="en-US" baseline="-25000" dirty="0">
                <a:solidFill>
                  <a:schemeClr val="accent2"/>
                </a:solidFill>
                <a:latin typeface="Arial" panose="020B0604020202020204" pitchFamily="34" charset="0"/>
              </a:rPr>
              <a:t>1 = </a:t>
            </a:r>
          </a:p>
        </p:txBody>
      </p:sp>
      <p:sp>
        <p:nvSpPr>
          <p:cNvPr id="2061" name="Rectangle 6">
            <a:extLst>
              <a:ext uri="{FF2B5EF4-FFF2-40B4-BE49-F238E27FC236}">
                <a16:creationId xmlns:a16="http://schemas.microsoft.com/office/drawing/2014/main" id="{2AD06073-3CEA-4688-8854-2C3DE7C92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638" y="1681163"/>
            <a:ext cx="2667000" cy="2057400"/>
          </a:xfrm>
          <a:prstGeom prst="rect">
            <a:avLst/>
          </a:prstGeom>
          <a:solidFill>
            <a:srgbClr val="00B4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anchor="ctr"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Garamond" panose="02020404030301010803" pitchFamily="18" charset="0"/>
              </a:rPr>
              <a:t>High Potential X’s belong in this quadrant</a:t>
            </a: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DD73C3E7-D586-4BED-AE23-7F833BDD9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813" y="3738563"/>
            <a:ext cx="26670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62FF13D7-851C-4789-9F37-B5F14617C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638" y="3738563"/>
            <a:ext cx="26670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1AA3AA04-B886-4841-AD34-256488A7F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269" y="3738563"/>
            <a:ext cx="2667000" cy="2057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anchor="ctr"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None/>
            </a:pPr>
            <a:r>
              <a:rPr lang="en-US" altLang="en-US" sz="2400" dirty="0">
                <a:latin typeface="Garamond" panose="02020404030301010803" pitchFamily="18" charset="0"/>
              </a:rPr>
              <a:t>Consider rescoping these X’s to enable ‘control’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43664DB3-7155-4E96-9496-3CF3C5C74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6423" y="1681163"/>
            <a:ext cx="2667000" cy="2057400"/>
          </a:xfrm>
          <a:prstGeom prst="rect">
            <a:avLst/>
          </a:prstGeom>
          <a:solidFill>
            <a:srgbClr val="00B4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anchor="ctr"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Garamond" panose="02020404030301010803" pitchFamily="18" charset="0"/>
              </a:rPr>
              <a:t>Next level of High Potential X’s belong in this quadrant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9">
            <a:extLst>
              <a:ext uri="{FF2B5EF4-FFF2-40B4-BE49-F238E27FC236}">
                <a16:creationId xmlns:a16="http://schemas.microsoft.com/office/drawing/2014/main" id="{9ACB350D-6A45-4148-86DA-56EB0C023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525" y="1266825"/>
            <a:ext cx="6318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730" tIns="44129" rIns="89730" bIns="44129">
            <a:spAutoFit/>
          </a:bodyPr>
          <a:lstStyle>
            <a:lvl1pPr defTabSz="9064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High</a:t>
            </a:r>
          </a:p>
        </p:txBody>
      </p:sp>
      <p:sp>
        <p:nvSpPr>
          <p:cNvPr id="4102" name="Rectangle 10">
            <a:extLst>
              <a:ext uri="{FF2B5EF4-FFF2-40B4-BE49-F238E27FC236}">
                <a16:creationId xmlns:a16="http://schemas.microsoft.com/office/drawing/2014/main" id="{4E7E3CB3-2B8A-485E-BC20-8F2A3187B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266825"/>
            <a:ext cx="9493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730" tIns="44129" rIns="89730" bIns="44129">
            <a:spAutoFit/>
          </a:bodyPr>
          <a:lstStyle>
            <a:lvl1pPr defTabSz="9064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Medium</a:t>
            </a:r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DDA69F0E-09FF-480B-8BED-B8EDF326F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266825"/>
            <a:ext cx="5873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730" tIns="44129" rIns="89730" bIns="44129">
            <a:spAutoFit/>
          </a:bodyPr>
          <a:lstStyle>
            <a:lvl1pPr defTabSz="9064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Low</a:t>
            </a:r>
          </a:p>
        </p:txBody>
      </p:sp>
      <p:sp>
        <p:nvSpPr>
          <p:cNvPr id="4104" name="Rectangle 12">
            <a:extLst>
              <a:ext uri="{FF2B5EF4-FFF2-40B4-BE49-F238E27FC236}">
                <a16:creationId xmlns:a16="http://schemas.microsoft.com/office/drawing/2014/main" id="{9F634C04-1541-46EE-B899-32F6102A6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838200"/>
            <a:ext cx="3276600" cy="381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730" tIns="44129" rIns="89730" bIns="44129" anchor="ctr"/>
          <a:lstStyle>
            <a:lvl1pPr defTabSz="9064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>
                <a:latin typeface="Arial" panose="020B0604020202020204" pitchFamily="34" charset="0"/>
              </a:rPr>
              <a:t>Impact</a:t>
            </a:r>
          </a:p>
        </p:txBody>
      </p:sp>
      <p:sp>
        <p:nvSpPr>
          <p:cNvPr id="4105" name="Rectangle 13">
            <a:extLst>
              <a:ext uri="{FF2B5EF4-FFF2-40B4-BE49-F238E27FC236}">
                <a16:creationId xmlns:a16="http://schemas.microsoft.com/office/drawing/2014/main" id="{3C6CC7A0-C97C-43F7-87D0-4C40C0BF7DE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8419" y="2797969"/>
            <a:ext cx="136683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730" tIns="44129" rIns="89730" bIns="44129">
            <a:spAutoFit/>
          </a:bodyPr>
          <a:lstStyle>
            <a:lvl1pPr defTabSz="9064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Controllable</a:t>
            </a:r>
          </a:p>
        </p:txBody>
      </p:sp>
      <p:sp>
        <p:nvSpPr>
          <p:cNvPr id="4106" name="Rectangle 14">
            <a:extLst>
              <a:ext uri="{FF2B5EF4-FFF2-40B4-BE49-F238E27FC236}">
                <a16:creationId xmlns:a16="http://schemas.microsoft.com/office/drawing/2014/main" id="{2D9FC19B-F8F3-4A98-AFC7-8ABF364695B1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53975" y="4573588"/>
            <a:ext cx="16033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730" tIns="44129" rIns="89730" bIns="44129">
            <a:spAutoFit/>
          </a:bodyPr>
          <a:lstStyle>
            <a:lvl1pPr defTabSz="9064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Uncontrollable</a:t>
            </a:r>
          </a:p>
        </p:txBody>
      </p:sp>
      <p:sp>
        <p:nvSpPr>
          <p:cNvPr id="4107" name="Rectangle 15">
            <a:extLst>
              <a:ext uri="{FF2B5EF4-FFF2-40B4-BE49-F238E27FC236}">
                <a16:creationId xmlns:a16="http://schemas.microsoft.com/office/drawing/2014/main" id="{5BDB9EC5-2B73-4AD0-BC3C-D26F75FEB33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1295400" y="3725863"/>
            <a:ext cx="3276600" cy="381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730" tIns="44129" rIns="89730" bIns="44129" anchor="ctr"/>
          <a:lstStyle>
            <a:lvl1pPr defTabSz="9064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>
                <a:latin typeface="Arial" panose="020B0604020202020204" pitchFamily="34" charset="0"/>
              </a:rPr>
              <a:t>Control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0B6EC33E-1276-40A6-B43C-452364D050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3938" y="-127000"/>
            <a:ext cx="77724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  <a:latin typeface="Arial" panose="020B0604020202020204" pitchFamily="34" charset="0"/>
              </a:rPr>
              <a:t>Y</a:t>
            </a:r>
            <a:r>
              <a:rPr lang="en-US" altLang="en-US" baseline="-25000" dirty="0">
                <a:solidFill>
                  <a:schemeClr val="accent2"/>
                </a:solidFill>
                <a:latin typeface="Arial" panose="020B0604020202020204" pitchFamily="34" charset="0"/>
              </a:rPr>
              <a:t>1 = </a:t>
            </a: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38C39AD9-2DBF-4806-A6EF-53A33AEB5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813" y="1681163"/>
            <a:ext cx="2667000" cy="2057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anchor="ctr"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None/>
            </a:pPr>
            <a:r>
              <a:rPr lang="en-US" altLang="en-US" sz="2400" dirty="0">
                <a:latin typeface="Garamond" panose="02020404030301010803" pitchFamily="18" charset="0"/>
              </a:rPr>
              <a:t>X</a:t>
            </a:r>
            <a:r>
              <a:rPr lang="en-US" altLang="en-US" sz="2400" baseline="-25000" dirty="0">
                <a:latin typeface="Garamond" panose="02020404030301010803" pitchFamily="18" charset="0"/>
              </a:rPr>
              <a:t>6</a:t>
            </a:r>
          </a:p>
          <a:p>
            <a:pPr algn="ctr">
              <a:buNone/>
            </a:pPr>
            <a:r>
              <a:rPr lang="en-US" altLang="en-US" sz="2400" dirty="0">
                <a:latin typeface="Garamond" panose="02020404030301010803" pitchFamily="18" charset="0"/>
              </a:rPr>
              <a:t>X</a:t>
            </a:r>
            <a:r>
              <a:rPr lang="en-US" altLang="en-US" sz="2400" baseline="-25000" dirty="0">
                <a:latin typeface="Garamond" panose="02020404030301010803" pitchFamily="18" charset="0"/>
              </a:rPr>
              <a:t>7</a:t>
            </a:r>
          </a:p>
          <a:p>
            <a:pPr algn="ctr">
              <a:buNone/>
            </a:pPr>
            <a:r>
              <a:rPr lang="en-US" altLang="en-US" sz="2400" dirty="0">
                <a:latin typeface="Garamond" panose="02020404030301010803" pitchFamily="18" charset="0"/>
              </a:rPr>
              <a:t>X</a:t>
            </a:r>
            <a:r>
              <a:rPr lang="en-US" altLang="en-US" sz="2400" baseline="-25000" dirty="0"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A7E299A6-FA4B-421D-BDA4-F642A1AA4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638" y="1681163"/>
            <a:ext cx="2667000" cy="2057400"/>
          </a:xfrm>
          <a:prstGeom prst="rect">
            <a:avLst/>
          </a:prstGeom>
          <a:solidFill>
            <a:srgbClr val="00B4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anchor="ctr"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Garamond" panose="02020404030301010803" pitchFamily="18" charset="0"/>
              </a:rPr>
              <a:t>X</a:t>
            </a:r>
            <a:r>
              <a:rPr lang="en-US" altLang="en-US" sz="2400" baseline="-25000" dirty="0">
                <a:latin typeface="Garamond" panose="02020404030301010803" pitchFamily="18" charset="0"/>
              </a:rPr>
              <a:t>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Garamond" panose="02020404030301010803" pitchFamily="18" charset="0"/>
              </a:rPr>
              <a:t>X</a:t>
            </a:r>
            <a:r>
              <a:rPr lang="en-US" altLang="en-US" sz="2400" baseline="-25000" dirty="0">
                <a:latin typeface="Garamond" panose="02020404030301010803" pitchFamily="18" charset="0"/>
              </a:rPr>
              <a:t>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Garamond" panose="02020404030301010803" pitchFamily="18" charset="0"/>
              </a:rPr>
              <a:t>X</a:t>
            </a:r>
            <a:r>
              <a:rPr lang="en-US" altLang="en-US" sz="2400" baseline="-25000" dirty="0"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61083358-AB28-4871-AEE9-08DA26A6F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813" y="3738563"/>
            <a:ext cx="26670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" name="Rectangle 7">
            <a:extLst>
              <a:ext uri="{FF2B5EF4-FFF2-40B4-BE49-F238E27FC236}">
                <a16:creationId xmlns:a16="http://schemas.microsoft.com/office/drawing/2014/main" id="{FCBD0D68-C636-4ACF-AF51-1FE18C81A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638" y="3738563"/>
            <a:ext cx="26670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FEB99216-2FEA-4621-B064-9746446BD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269" y="3738563"/>
            <a:ext cx="2667000" cy="2057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anchor="ctr"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None/>
            </a:pPr>
            <a:r>
              <a:rPr lang="en-US" altLang="en-US" sz="2400" dirty="0">
                <a:latin typeface="Garamond" panose="02020404030301010803" pitchFamily="18" charset="0"/>
              </a:rPr>
              <a:t>X</a:t>
            </a:r>
            <a:r>
              <a:rPr lang="en-US" altLang="en-US" sz="2400" baseline="-25000" dirty="0"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E1B2F9A5-EA15-411E-9668-D74EDE99E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6423" y="1681163"/>
            <a:ext cx="2667000" cy="2057400"/>
          </a:xfrm>
          <a:prstGeom prst="rect">
            <a:avLst/>
          </a:prstGeom>
          <a:solidFill>
            <a:srgbClr val="00B4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anchor="ctr"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Garamond" panose="02020404030301010803" pitchFamily="18" charset="0"/>
              </a:rPr>
              <a:t>X</a:t>
            </a:r>
            <a:r>
              <a:rPr lang="en-US" altLang="en-US" sz="2400" baseline="-25000" dirty="0">
                <a:latin typeface="Garamond" panose="02020404030301010803" pitchFamily="18" charset="0"/>
              </a:rPr>
              <a:t>4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521088D-5E9C-4F61-B15B-38EE00FF1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269" y="152400"/>
            <a:ext cx="7772400" cy="1143000"/>
          </a:xfrm>
        </p:spPr>
        <p:txBody>
          <a:bodyPr/>
          <a:lstStyle/>
          <a:p>
            <a:r>
              <a:rPr lang="en-US" dirty="0"/>
              <a:t>List of Vital Few X’s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FD14062-BC6E-474C-A8FC-E029BA8068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981694"/>
              </p:ext>
            </p:extLst>
          </p:nvPr>
        </p:nvGraphicFramePr>
        <p:xfrm>
          <a:off x="533400" y="1219200"/>
          <a:ext cx="8382000" cy="490220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62952346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3415509446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17909217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3761787007"/>
                    </a:ext>
                  </a:extLst>
                </a:gridCol>
              </a:tblGrid>
              <a:tr h="16845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Garamond" panose="02020404030301010803" pitchFamily="18" charset="0"/>
                        </a:rPr>
                        <a:t>Vital Few X’s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(Target no </a:t>
                      </a:r>
                      <a:r>
                        <a:rPr lang="en-US" sz="1600" kern="0" dirty="0">
                          <a:effectLst/>
                          <a:latin typeface="Garamond" panose="02020404030301010803" pitchFamily="18" charset="0"/>
                        </a:rPr>
                        <a:t>more than 5)</a:t>
                      </a:r>
                      <a:endParaRPr lang="en-US" sz="1600" b="1" kern="0" dirty="0">
                        <a:solidFill>
                          <a:srgbClr val="365F9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Garamond" panose="02020404030301010803" pitchFamily="18" charset="0"/>
                        </a:rPr>
                        <a:t>Impact on Y</a:t>
                      </a:r>
                      <a:endParaRPr lang="en-US" sz="1600" b="1" kern="0" dirty="0">
                        <a:solidFill>
                          <a:srgbClr val="365F9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Proof of this being a Vital Few X (what tool did you use)?  Why does the tool/analysis prove this is a vital few X?</a:t>
                      </a:r>
                      <a:endParaRPr lang="en-US" sz="1600" b="1" kern="0">
                        <a:solidFill>
                          <a:srgbClr val="365F9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Is this an Obvious X?  If so, Why?</a:t>
                      </a:r>
                      <a:endParaRPr lang="en-US" sz="1600" b="1" kern="0">
                        <a:solidFill>
                          <a:srgbClr val="365F9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9699489"/>
                  </a:ext>
                </a:extLst>
              </a:tr>
              <a:tr h="6302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X</a:t>
                      </a:r>
                      <a:r>
                        <a:rPr lang="en-US" sz="1600" kern="0" baseline="-25000">
                          <a:effectLst/>
                          <a:latin typeface="Garamond" panose="02020404030301010803" pitchFamily="18" charset="0"/>
                        </a:rPr>
                        <a:t>1</a:t>
                      </a:r>
                      <a:endParaRPr lang="en-US" sz="1600" kern="0">
                        <a:effectLst/>
                        <a:latin typeface="Garamond" panose="02020404030301010803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 b="1" kern="0">
                        <a:solidFill>
                          <a:srgbClr val="365F9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 b="1" kern="0">
                        <a:solidFill>
                          <a:srgbClr val="365F9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 b="1" kern="0">
                        <a:solidFill>
                          <a:srgbClr val="365F9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 b="1" kern="0">
                        <a:solidFill>
                          <a:srgbClr val="365F9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1998743"/>
                  </a:ext>
                </a:extLst>
              </a:tr>
              <a:tr h="6302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X</a:t>
                      </a:r>
                      <a:r>
                        <a:rPr lang="en-US" sz="1600" kern="0" baseline="-25000">
                          <a:effectLst/>
                          <a:latin typeface="Garamond" panose="02020404030301010803" pitchFamily="18" charset="0"/>
                        </a:rPr>
                        <a:t>2</a:t>
                      </a:r>
                      <a:endParaRPr lang="en-US" sz="1600" kern="0">
                        <a:effectLst/>
                        <a:latin typeface="Garamond" panose="02020404030301010803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 b="1" kern="0">
                        <a:solidFill>
                          <a:srgbClr val="365F9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 b="1" kern="0">
                        <a:solidFill>
                          <a:srgbClr val="365F9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 b="1" kern="0">
                        <a:solidFill>
                          <a:srgbClr val="365F9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 b="1" kern="0">
                        <a:solidFill>
                          <a:srgbClr val="365F9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1762452"/>
                  </a:ext>
                </a:extLst>
              </a:tr>
              <a:tr h="6523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X</a:t>
                      </a:r>
                      <a:r>
                        <a:rPr lang="en-US" sz="1600" kern="0" baseline="-25000"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endParaRPr lang="en-US" sz="1600" kern="0">
                        <a:effectLst/>
                        <a:latin typeface="Garamond" panose="02020404030301010803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 b="1" kern="0">
                        <a:solidFill>
                          <a:srgbClr val="365F9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 b="1" kern="0">
                        <a:solidFill>
                          <a:srgbClr val="365F9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 b="1" kern="0">
                        <a:solidFill>
                          <a:srgbClr val="365F9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 b="1" kern="0">
                        <a:solidFill>
                          <a:srgbClr val="365F9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0454757"/>
                  </a:ext>
                </a:extLst>
              </a:tr>
              <a:tr h="6523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X</a:t>
                      </a:r>
                      <a:r>
                        <a:rPr lang="en-US" sz="1600" kern="0" baseline="-25000">
                          <a:effectLst/>
                          <a:latin typeface="Garamond" panose="02020404030301010803" pitchFamily="18" charset="0"/>
                        </a:rPr>
                        <a:t>4</a:t>
                      </a:r>
                      <a:endParaRPr lang="en-US" sz="1600" kern="0">
                        <a:effectLst/>
                        <a:latin typeface="Garamond" panose="02020404030301010803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 b="1" kern="0">
                        <a:solidFill>
                          <a:srgbClr val="365F9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 b="1" kern="0">
                        <a:solidFill>
                          <a:srgbClr val="365F9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 b="1" kern="0">
                        <a:solidFill>
                          <a:srgbClr val="365F9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 b="1" kern="0">
                        <a:solidFill>
                          <a:srgbClr val="365F9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6430140"/>
                  </a:ext>
                </a:extLst>
              </a:tr>
              <a:tr h="6523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X</a:t>
                      </a:r>
                      <a:r>
                        <a:rPr lang="en-US" sz="1600" kern="0" baseline="-25000">
                          <a:effectLst/>
                          <a:latin typeface="Garamond" panose="02020404030301010803" pitchFamily="18" charset="0"/>
                        </a:rPr>
                        <a:t>5</a:t>
                      </a:r>
                      <a:endParaRPr lang="en-US" sz="1600" kern="0">
                        <a:effectLst/>
                        <a:latin typeface="Garamond" panose="02020404030301010803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 b="1" kern="0">
                        <a:solidFill>
                          <a:srgbClr val="365F9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 b="1" kern="0">
                        <a:solidFill>
                          <a:srgbClr val="365F9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 b="1" kern="0">
                        <a:solidFill>
                          <a:srgbClr val="365F9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 b="1" kern="0" dirty="0">
                        <a:solidFill>
                          <a:srgbClr val="365F9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7952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39459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1101</TotalTime>
  <Words>132</Words>
  <Application>Microsoft Office PowerPoint</Application>
  <PresentationFormat>On-screen Show (4:3)</PresentationFormat>
  <Paragraphs>64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Garamond</vt:lpstr>
      <vt:lpstr>Times New Roman</vt:lpstr>
      <vt:lpstr>Blank Presentation</vt:lpstr>
      <vt:lpstr>Y1 = </vt:lpstr>
      <vt:lpstr>Y1 = </vt:lpstr>
      <vt:lpstr>List of Vital Few X’s</vt:lpstr>
    </vt:vector>
  </TitlesOfParts>
  <Company>GEIS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Accuracy Y</dc:title>
  <dc:creator>User@GSX</dc:creator>
  <cp:lastModifiedBy>susan beauchamp</cp:lastModifiedBy>
  <cp:revision>26</cp:revision>
  <cp:lastPrinted>2002-06-24T20:08:36Z</cp:lastPrinted>
  <dcterms:created xsi:type="dcterms:W3CDTF">2001-06-28T16:45:15Z</dcterms:created>
  <dcterms:modified xsi:type="dcterms:W3CDTF">2017-11-09T15:10:38Z</dcterms:modified>
</cp:coreProperties>
</file>